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4" r:id="rId1"/>
  </p:sldMasterIdLst>
  <p:notesMasterIdLst>
    <p:notesMasterId r:id="rId35"/>
  </p:notesMasterIdLst>
  <p:handoutMasterIdLst>
    <p:handoutMasterId r:id="rId36"/>
  </p:handoutMasterIdLst>
  <p:sldIdLst>
    <p:sldId id="260" r:id="rId2"/>
    <p:sldId id="290" r:id="rId3"/>
    <p:sldId id="265" r:id="rId4"/>
    <p:sldId id="261" r:id="rId5"/>
    <p:sldId id="267" r:id="rId6"/>
    <p:sldId id="280" r:id="rId7"/>
    <p:sldId id="262" r:id="rId8"/>
    <p:sldId id="281" r:id="rId9"/>
    <p:sldId id="292" r:id="rId10"/>
    <p:sldId id="287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4" r:id="rId20"/>
    <p:sldId id="301" r:id="rId21"/>
    <p:sldId id="303" r:id="rId22"/>
    <p:sldId id="302" r:id="rId23"/>
    <p:sldId id="276" r:id="rId24"/>
    <p:sldId id="263" r:id="rId25"/>
    <p:sldId id="279" r:id="rId26"/>
    <p:sldId id="288" r:id="rId27"/>
    <p:sldId id="289" r:id="rId28"/>
    <p:sldId id="286" r:id="rId29"/>
    <p:sldId id="305" r:id="rId30"/>
    <p:sldId id="307" r:id="rId31"/>
    <p:sldId id="308" r:id="rId32"/>
    <p:sldId id="259" r:id="rId33"/>
    <p:sldId id="28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7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광주인공지능사관학교" initials="광주인공지능사관학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E2"/>
    <a:srgbClr val="234F59"/>
    <a:srgbClr val="0BC3EE"/>
    <a:srgbClr val="FFFFFF"/>
    <a:srgbClr val="1D7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8" autoAdjust="0"/>
    <p:restoredTop sz="99872"/>
  </p:normalViewPr>
  <p:slideViewPr>
    <p:cSldViewPr snapToGrid="0">
      <p:cViewPr>
        <p:scale>
          <a:sx n="125" d="100"/>
          <a:sy n="125" d="100"/>
        </p:scale>
        <p:origin x="90" y="-270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7"/>
        <p:guide pos="215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006665" y="6588607"/>
            <a:ext cx="219483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  <a:latin typeface="수성돋움체"/>
                <a:ea typeface="수성돋움체"/>
                <a:cs typeface="+mn-cs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수성돋움체"/>
                <a:ea typeface="수성돋움체"/>
                <a:cs typeface="+mn-cs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수성돋움체"/>
                <a:ea typeface="수성돋움체"/>
                <a:cs typeface="+mn-cs"/>
              </a:rPr>
              <a:t>PowerPoint</a:t>
            </a:r>
            <a:endParaRPr lang="ko-KR" altLang="en-US" sz="900">
              <a:solidFill>
                <a:schemeClr val="tx1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빈 화면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수성돋움체"/>
                <a:ea typeface="수성돋움체"/>
              </a:defRPr>
            </a:lvl1pPr>
          </a:lstStyle>
          <a:p>
            <a:pPr lvl="0">
              <a:defRPr/>
            </a:pPr>
            <a:fld id="{FEAD3918-0741-4F28-A4BF-F7941ABA1415}" type="datetime1">
              <a:rPr lang="ko-KR" altLang="en-US"/>
              <a:pPr lvl="0">
                <a:defRPr/>
              </a:pPr>
              <a:t>2022-08-30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수성돋움체"/>
                <a:ea typeface="수성돋움체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수성돋움체"/>
                <a:ea typeface="수성돋움체"/>
              </a:defRPr>
            </a:lvl1pPr>
          </a:lstStyle>
          <a:p>
            <a:pPr lvl="0">
              <a:defRPr/>
            </a:pPr>
            <a:fld id="{01801745-EB78-4F40-9A93-5F6313439C1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수성돋움체"/>
          <a:ea typeface="수성돋움체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수성돋움체"/>
          <a:ea typeface="수성돋움체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수성돋움체"/>
          <a:ea typeface="수성돋움체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수성돋움체"/>
          <a:ea typeface="수성돋움체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수성돋움체"/>
          <a:ea typeface="수성돋움체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C:\Users\&#44305;&#51452;&#51064;&#44277;&#51648;&#45733;&#49324;&#44288;&#54617;&#44368;\Downloads\&#49884;&#50672;&#50689;&#49345;.mp4" TargetMode="External"/><Relationship Id="rId1" Type="http://schemas.microsoft.com/office/2007/relationships/media" Target="file:///C:\Users\&#44305;&#51452;&#51064;&#44277;&#51648;&#45733;&#49324;&#44288;&#54617;&#44368;\Downloads\&#49884;&#50672;&#50689;&#49345;.mp4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aterlevel.kr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aterlevel.kr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aterlevel.kr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aterlevel.kr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6" y="320842"/>
            <a:ext cx="11646569" cy="6304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</a:defRPr>
            </a:pPr>
            <a:endParaRPr lang="ko-KR" altLang="en-US">
              <a:latin typeface="수성돋움체"/>
              <a:ea typeface="수성돋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4235" y="2536448"/>
            <a:ext cx="5069205" cy="14335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</a:defRPr>
            </a:pPr>
            <a:r>
              <a:rPr lang="en-US" altLang="ko-KR" sz="8800" b="1" spc="-300">
                <a:solidFill>
                  <a:schemeClr val="bg1"/>
                </a:solidFill>
                <a:latin typeface="수성돋움체"/>
                <a:ea typeface="수성돋움체"/>
              </a:rPr>
              <a:t>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9635" y="3982998"/>
            <a:ext cx="131273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</a:defRPr>
            </a:pPr>
            <a:r>
              <a:rPr lang="en-US" altLang="ko-KR" sz="1600">
                <a:solidFill>
                  <a:schemeClr val="bg1"/>
                </a:solidFill>
                <a:latin typeface="수성돋움체"/>
                <a:ea typeface="수성돋움체"/>
              </a:rPr>
              <a:t>Team Turing</a:t>
            </a:r>
            <a:endParaRPr lang="ko-KR" altLang="en-US" sz="1600">
              <a:solidFill>
                <a:schemeClr val="bg1"/>
              </a:solidFill>
              <a:latin typeface="수성돋움체"/>
              <a:ea typeface="수성돋움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34678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총 개발과정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3069175" y="1989000"/>
            <a:ext cx="0" cy="144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83373" y="1871776"/>
            <a:ext cx="10564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08/09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83235" y="3799039"/>
            <a:ext cx="999380" cy="39005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08/12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58076" y="1892711"/>
            <a:ext cx="10576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08/09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85751" y="3785928"/>
            <a:ext cx="105366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08/09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4269" y="1892711"/>
            <a:ext cx="10530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08/09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45743" y="4193860"/>
            <a:ext cx="1303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전처리</a:t>
            </a: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7947676" y="1989000"/>
            <a:ext cx="0" cy="1440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00708" y="1892711"/>
            <a:ext cx="1279576" cy="3913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08/23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64163" y="3773568"/>
            <a:ext cx="1014052" cy="38695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08/22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V="1">
            <a:off x="9618034" y="3429000"/>
            <a:ext cx="0" cy="719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10403760" y="1989000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54525" y="4671704"/>
            <a:ext cx="2593981" cy="100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정렬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데이터 합병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데이터 분리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결측치 처리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스케일링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28221" y="4212698"/>
            <a:ext cx="129764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전처리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468776" y="4614710"/>
            <a:ext cx="2052336" cy="269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수치형 특징 범주화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18504" y="4205954"/>
            <a:ext cx="129748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전처리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09969" y="4626307"/>
            <a:ext cx="2593980" cy="44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특징 추가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특징 제거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26372" y="2333409"/>
            <a:ext cx="11367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9177" y="2674807"/>
            <a:ext cx="2303197" cy="63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데이콘 기본 데이터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홍수통제소 크롤링 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국립해양조사원 </a:t>
            </a: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OPEN API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71654" y="2328312"/>
            <a:ext cx="124443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ML</a:t>
            </a: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,DL</a:t>
            </a: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 개선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64847" y="2312474"/>
            <a:ext cx="13601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 페이지 개발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21644" y="2674807"/>
            <a:ext cx="2280496" cy="63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그래프 작성을 위한 </a:t>
            </a: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Plotly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 mapping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을 위한 </a:t>
            </a: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folium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 Js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를 이용한 웹 개발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60292" y="2285542"/>
            <a:ext cx="11983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ML</a:t>
            </a: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,DL</a:t>
            </a: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325659" y="2817440"/>
            <a:ext cx="3803384" cy="26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최적의 모델 선정</a:t>
            </a: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&amp;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파라미터 튜닝</a:t>
            </a:r>
          </a:p>
        </p:txBody>
      </p:sp>
      <p:sp>
        <p:nvSpPr>
          <p:cNvPr id="83" name="TextBox 56"/>
          <p:cNvSpPr txBox="1"/>
          <p:nvPr/>
        </p:nvSpPr>
        <p:spPr>
          <a:xfrm>
            <a:off x="9688094" y="3793104"/>
            <a:ext cx="853527" cy="4001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08/29</a:t>
            </a:r>
          </a:p>
        </p:txBody>
      </p:sp>
      <p:sp>
        <p:nvSpPr>
          <p:cNvPr id="84" name="TextBox 70"/>
          <p:cNvSpPr txBox="1"/>
          <p:nvPr/>
        </p:nvSpPr>
        <p:spPr>
          <a:xfrm>
            <a:off x="9688094" y="4233803"/>
            <a:ext cx="95704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발표 준비</a:t>
            </a:r>
          </a:p>
        </p:txBody>
      </p:sp>
      <p:sp>
        <p:nvSpPr>
          <p:cNvPr id="85" name="TextBox 71"/>
          <p:cNvSpPr txBox="1"/>
          <p:nvPr/>
        </p:nvSpPr>
        <p:spPr>
          <a:xfrm>
            <a:off x="9709027" y="4638003"/>
            <a:ext cx="1605804" cy="446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문서화</a:t>
            </a:r>
          </a:p>
          <a:p>
            <a:pPr algn="just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+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PPT</a:t>
            </a:r>
            <a:r>
              <a:rPr lang="ko-KR" altLang="en-US" sz="12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251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1"/>
          <p:cNvSpPr/>
          <p:nvPr/>
        </p:nvSpPr>
        <p:spPr>
          <a:xfrm>
            <a:off x="3000998" y="1704217"/>
            <a:ext cx="6189997" cy="1358965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2012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년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5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월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01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일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00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시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00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분</a:t>
            </a:r>
            <a:endParaRPr lang="en-US" altLang="ko-KR" sz="2500" spc="-3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</a:rPr>
              <a:t>~</a:t>
            </a:r>
          </a:p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2022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년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5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월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31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일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23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시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50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분</a:t>
            </a:r>
            <a:endParaRPr lang="ko-KR" altLang="en-US" sz="2500" dirty="0">
              <a:solidFill>
                <a:srgbClr val="055076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91" name="직사각형 3"/>
          <p:cNvSpPr/>
          <p:nvPr/>
        </p:nvSpPr>
        <p:spPr>
          <a:xfrm>
            <a:off x="3000999" y="4871086"/>
            <a:ext cx="6189997" cy="135896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2022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년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</a:rPr>
              <a:t>6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월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01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일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</a:rPr>
              <a:t>00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시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</a:rPr>
              <a:t>0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0</a:t>
            </a:r>
            <a:r>
              <a:rPr lang="ko-KR" altLang="en-US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분 </a:t>
            </a:r>
            <a:r>
              <a:rPr lang="en-US" altLang="ko-KR" sz="25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~</a:t>
            </a:r>
          </a:p>
        </p:txBody>
      </p:sp>
      <p:sp>
        <p:nvSpPr>
          <p:cNvPr id="94" name="이등변 삼각형 10"/>
          <p:cNvSpPr/>
          <p:nvPr/>
        </p:nvSpPr>
        <p:spPr>
          <a:xfrm rot="10800000">
            <a:off x="5802376" y="3737921"/>
            <a:ext cx="587246" cy="45842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AE49C5-3625-82ED-480B-EE0F293AFFC5}"/>
              </a:ext>
            </a:extLst>
          </p:cNvPr>
          <p:cNvSpPr/>
          <p:nvPr/>
        </p:nvSpPr>
        <p:spPr>
          <a:xfrm>
            <a:off x="4532671" y="4581832"/>
            <a:ext cx="3215148" cy="571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8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데이터 </a:t>
            </a:r>
            <a:r>
              <a:rPr lang="ko-KR" altLang="en-US" sz="1800" dirty="0" err="1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크롤링</a:t>
            </a:r>
            <a:endParaRPr lang="ko-KR" altLang="en-US" sz="18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251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6378156-146E-457C-BB87-87A42755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2" y="1984831"/>
            <a:ext cx="2867642" cy="4321182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10166DAF-495A-4D31-9CF8-AB0BE8E59F26}"/>
              </a:ext>
            </a:extLst>
          </p:cNvPr>
          <p:cNvSpPr/>
          <p:nvPr/>
        </p:nvSpPr>
        <p:spPr>
          <a:xfrm>
            <a:off x="1009650" y="2886076"/>
            <a:ext cx="1933575" cy="1123950"/>
          </a:xfrm>
          <a:prstGeom prst="frame">
            <a:avLst>
              <a:gd name="adj1" fmla="val 4748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8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43687"/>
              </p:ext>
            </p:extLst>
          </p:nvPr>
        </p:nvGraphicFramePr>
        <p:xfrm>
          <a:off x="4336013" y="1989428"/>
          <a:ext cx="7208245" cy="4316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swl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30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팔당댐 현재수위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inf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팔당댐 유입량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sfw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팔당댐 저수량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ecpc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팔당댐 공용량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tototf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총 </a:t>
                      </a:r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방류량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수성돋움체"/>
                        <a:ea typeface="수성돋움체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E2C1435-4B26-68E2-7733-387D2B4D7D93}"/>
              </a:ext>
            </a:extLst>
          </p:cNvPr>
          <p:cNvCxnSpPr>
            <a:cxnSpLocks/>
          </p:cNvCxnSpPr>
          <p:nvPr/>
        </p:nvCxnSpPr>
        <p:spPr>
          <a:xfrm>
            <a:off x="2943225" y="4010026"/>
            <a:ext cx="1392788" cy="2295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A92FF65-4F78-DCB3-3160-914C339E1010}"/>
              </a:ext>
            </a:extLst>
          </p:cNvPr>
          <p:cNvCxnSpPr>
            <a:cxnSpLocks/>
          </p:cNvCxnSpPr>
          <p:nvPr/>
        </p:nvCxnSpPr>
        <p:spPr>
          <a:xfrm flipV="1">
            <a:off x="2943225" y="1984831"/>
            <a:ext cx="1392788" cy="901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251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8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37808"/>
              </p:ext>
            </p:extLst>
          </p:nvPr>
        </p:nvGraphicFramePr>
        <p:xfrm>
          <a:off x="4434977" y="2044488"/>
          <a:ext cx="7208245" cy="708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8018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tide_level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강화대교 조위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4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27195"/>
              </p:ext>
            </p:extLst>
          </p:nvPr>
        </p:nvGraphicFramePr>
        <p:xfrm>
          <a:off x="4434977" y="3837756"/>
          <a:ext cx="7208245" cy="2445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5001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rf_10184100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 err="1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대곡교</a:t>
                      </a: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 강수량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001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rf_10184110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진관교 강수량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001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rf_10184140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송정동 강수량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B5FBD02-13B6-4992-B5DD-9C95CA11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92" y="1565086"/>
            <a:ext cx="2867642" cy="4321182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73A0DFCD-DAC3-4A71-935B-BA0472F5B643}"/>
              </a:ext>
            </a:extLst>
          </p:cNvPr>
          <p:cNvSpPr/>
          <p:nvPr/>
        </p:nvSpPr>
        <p:spPr>
          <a:xfrm flipV="1">
            <a:off x="910590" y="3524250"/>
            <a:ext cx="2051685" cy="313506"/>
          </a:xfrm>
          <a:prstGeom prst="frame">
            <a:avLst>
              <a:gd name="adj1" fmla="val 1590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170D6-A6DE-4A8A-A43B-834444B5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2" y="5078338"/>
            <a:ext cx="2867642" cy="1615859"/>
          </a:xfrm>
          <a:prstGeom prst="rect">
            <a:avLst/>
          </a:prstGeom>
        </p:spPr>
      </p:pic>
      <p:sp>
        <p:nvSpPr>
          <p:cNvPr id="19" name="액자 18">
            <a:extLst>
              <a:ext uri="{FF2B5EF4-FFF2-40B4-BE49-F238E27FC236}">
                <a16:creationId xmlns:a16="http://schemas.microsoft.com/office/drawing/2014/main" id="{188BB522-8D30-45F4-A9F1-74B4258B9E65}"/>
              </a:ext>
            </a:extLst>
          </p:cNvPr>
          <p:cNvSpPr/>
          <p:nvPr/>
        </p:nvSpPr>
        <p:spPr>
          <a:xfrm flipV="1">
            <a:off x="910591" y="5643359"/>
            <a:ext cx="2051684" cy="849297"/>
          </a:xfrm>
          <a:prstGeom prst="frame">
            <a:avLst>
              <a:gd name="adj1" fmla="val 669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159C9C-2E1E-ED65-FFE0-EC0E3A07723D}"/>
              </a:ext>
            </a:extLst>
          </p:cNvPr>
          <p:cNvCxnSpPr>
            <a:cxnSpLocks/>
          </p:cNvCxnSpPr>
          <p:nvPr/>
        </p:nvCxnSpPr>
        <p:spPr>
          <a:xfrm flipV="1">
            <a:off x="2962275" y="2044488"/>
            <a:ext cx="1472702" cy="147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075F1E-33B3-2789-631C-DC32BEFC8303}"/>
              </a:ext>
            </a:extLst>
          </p:cNvPr>
          <p:cNvCxnSpPr>
            <a:cxnSpLocks/>
          </p:cNvCxnSpPr>
          <p:nvPr/>
        </p:nvCxnSpPr>
        <p:spPr>
          <a:xfrm flipV="1">
            <a:off x="2962275" y="2752507"/>
            <a:ext cx="1472702" cy="1074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B94CB71-A50F-AC7C-1ED5-B61576C89703}"/>
              </a:ext>
            </a:extLst>
          </p:cNvPr>
          <p:cNvCxnSpPr>
            <a:cxnSpLocks/>
          </p:cNvCxnSpPr>
          <p:nvPr/>
        </p:nvCxnSpPr>
        <p:spPr>
          <a:xfrm flipV="1">
            <a:off x="2962275" y="3816052"/>
            <a:ext cx="1472702" cy="182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9C4326A-A702-A775-7211-BD5B7D41FD84}"/>
              </a:ext>
            </a:extLst>
          </p:cNvPr>
          <p:cNvCxnSpPr>
            <a:cxnSpLocks/>
          </p:cNvCxnSpPr>
          <p:nvPr/>
        </p:nvCxnSpPr>
        <p:spPr>
          <a:xfrm flipV="1">
            <a:off x="2962275" y="6282759"/>
            <a:ext cx="1472702" cy="204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251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57576"/>
              </p:ext>
            </p:extLst>
          </p:nvPr>
        </p:nvGraphicFramePr>
        <p:xfrm>
          <a:off x="4336013" y="2418788"/>
          <a:ext cx="7208245" cy="345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fw_1018662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청담대교 유량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fw_1018680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잠수교 유량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fw_1018683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한강대교 유량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fw_1019630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행주대교 유량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D270F27-E095-48D4-8087-8C8D6EF8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2" y="1984831"/>
            <a:ext cx="2867642" cy="4321182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233BFD32-43DE-4E13-8D0D-086734D5C4F5}"/>
              </a:ext>
            </a:extLst>
          </p:cNvPr>
          <p:cNvSpPr/>
          <p:nvPr/>
        </p:nvSpPr>
        <p:spPr>
          <a:xfrm>
            <a:off x="1077473" y="4162424"/>
            <a:ext cx="2141977" cy="1785565"/>
          </a:xfrm>
          <a:prstGeom prst="frame">
            <a:avLst>
              <a:gd name="adj1" fmla="val 316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965C1-8CDA-B96A-B42C-6B8415DDC4C3}"/>
              </a:ext>
            </a:extLst>
          </p:cNvPr>
          <p:cNvCxnSpPr/>
          <p:nvPr/>
        </p:nvCxnSpPr>
        <p:spPr>
          <a:xfrm flipV="1">
            <a:off x="3219450" y="2418788"/>
            <a:ext cx="1116563" cy="174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9C95603-B2A2-B8D2-A71E-92F96CD50560}"/>
              </a:ext>
            </a:extLst>
          </p:cNvPr>
          <p:cNvCxnSpPr/>
          <p:nvPr/>
        </p:nvCxnSpPr>
        <p:spPr>
          <a:xfrm flipV="1">
            <a:off x="3219450" y="5872056"/>
            <a:ext cx="1116563" cy="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1251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준비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90116"/>
              </p:ext>
            </p:extLst>
          </p:nvPr>
        </p:nvGraphicFramePr>
        <p:xfrm>
          <a:off x="4336013" y="2418788"/>
          <a:ext cx="7208245" cy="3453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8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wl_1018662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청담대교 수위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wl_1018680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잠수교 수위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wl_1018683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한강대교 수위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31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wl_1019630</a:t>
                      </a:r>
                    </a:p>
                  </a:txBody>
                  <a:tcPr marL="95655" marR="95655" marT="47827" marB="47827" anchor="ctr"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행주대교 수위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CA0B50A-197D-4D0E-86C3-722E09B8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42" y="1984831"/>
            <a:ext cx="2867642" cy="4321182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FABB199A-9524-40C6-925A-DCD2C814A004}"/>
              </a:ext>
            </a:extLst>
          </p:cNvPr>
          <p:cNvSpPr/>
          <p:nvPr/>
        </p:nvSpPr>
        <p:spPr>
          <a:xfrm>
            <a:off x="1077473" y="4162424"/>
            <a:ext cx="2141977" cy="1785565"/>
          </a:xfrm>
          <a:prstGeom prst="frame">
            <a:avLst>
              <a:gd name="adj1" fmla="val 316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484D345-951B-6BAB-5995-7A1B5DE410E9}"/>
              </a:ext>
            </a:extLst>
          </p:cNvPr>
          <p:cNvCxnSpPr/>
          <p:nvPr/>
        </p:nvCxnSpPr>
        <p:spPr>
          <a:xfrm flipV="1">
            <a:off x="3219450" y="5872056"/>
            <a:ext cx="1116563" cy="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9D9423-7CE7-796F-5B59-3C2663BD2FE4}"/>
              </a:ext>
            </a:extLst>
          </p:cNvPr>
          <p:cNvCxnSpPr/>
          <p:nvPr/>
        </p:nvCxnSpPr>
        <p:spPr>
          <a:xfrm flipV="1">
            <a:off x="3219450" y="2418788"/>
            <a:ext cx="1116563" cy="174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6930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(ML)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6518" y="2013100"/>
            <a:ext cx="6418962" cy="1788617"/>
          </a:xfrm>
          <a:prstGeom prst="rect">
            <a:avLst/>
          </a:prstGeom>
          <a:ln>
            <a:noFill/>
          </a:ln>
        </p:spPr>
      </p:pic>
      <p:sp>
        <p:nvSpPr>
          <p:cNvPr id="104" name="직사각형 1"/>
          <p:cNvSpPr/>
          <p:nvPr/>
        </p:nvSpPr>
        <p:spPr>
          <a:xfrm>
            <a:off x="3696930" y="4664548"/>
            <a:ext cx="4857136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잠수교 유량 결측치 제거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6930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(ML)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3224981" y="4664548"/>
            <a:ext cx="6371303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영향이 미치는 시간을 고려한 행 밀기</a:t>
            </a: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348" y="1654865"/>
            <a:ext cx="11525303" cy="17741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6930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전처리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(ML)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3642851" y="4576057"/>
            <a:ext cx="4906297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강수량 데이터 범주화</a:t>
            </a: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9138" y="1719799"/>
            <a:ext cx="10753724" cy="1709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</a:rPr>
              <a:t>모델 설계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(DL)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3323304" y="4957010"/>
            <a:ext cx="5215790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 dirty="0" err="1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MinMax</a:t>
            </a:r>
            <a:r>
              <a:rPr lang="en-US" altLang="ko-KR" sz="32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ko-KR" altLang="en-US" sz="3200" spc="-300" dirty="0" err="1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스케일러</a:t>
            </a:r>
            <a:r>
              <a:rPr lang="ko-KR" altLang="en-US" sz="32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 사용</a:t>
            </a:r>
            <a:endParaRPr lang="en-US" altLang="ko-KR" sz="3200" spc="-3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6100FD-3AFB-42C7-81DB-703D6786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8" y="1795936"/>
            <a:ext cx="7658884" cy="21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</a:rPr>
              <a:t>팀원 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6" y="910010"/>
            <a:ext cx="247770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</a:rPr>
              <a:t>Team member Introduce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978066" y="1506341"/>
            <a:ext cx="10026316" cy="984535"/>
            <a:chOff x="1042739" y="2011166"/>
            <a:chExt cx="10026316" cy="984535"/>
          </a:xfrm>
        </p:grpSpPr>
        <p:sp>
          <p:nvSpPr>
            <p:cNvPr id="17" name="직사각형 16"/>
            <p:cNvSpPr/>
            <p:nvPr/>
          </p:nvSpPr>
          <p:spPr>
            <a:xfrm>
              <a:off x="1042739" y="2011166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80862" y="2011167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08735" y="2211046"/>
              <a:ext cx="982980" cy="5683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r>
                <a:rPr lang="ko-KR" altLang="en-US" sz="3200">
                  <a:solidFill>
                    <a:schemeClr val="bg1"/>
                  </a:solidFill>
                  <a:latin typeface="수성돋움체"/>
                  <a:ea typeface="수성돋움체"/>
                  <a:cs typeface="+mn-cs"/>
                </a:rPr>
                <a:t>팀장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6211" y="2211047"/>
              <a:ext cx="1264804" cy="5683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3200" spc="-300">
                  <a:solidFill>
                    <a:schemeClr val="accent1"/>
                  </a:solidFill>
                  <a:latin typeface="수성돋움체"/>
                  <a:ea typeface="수성돋움체"/>
                </a:rPr>
                <a:t>김주영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64805" y="2824164"/>
            <a:ext cx="10026316" cy="984535"/>
            <a:chOff x="1042737" y="3596027"/>
            <a:chExt cx="10026316" cy="984535"/>
          </a:xfrm>
        </p:grpSpPr>
        <p:sp>
          <p:nvSpPr>
            <p:cNvPr id="36" name="직사각형 35"/>
            <p:cNvSpPr/>
            <p:nvPr/>
          </p:nvSpPr>
          <p:spPr>
            <a:xfrm>
              <a:off x="1042737" y="3596027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680860" y="3596028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08735" y="3795906"/>
              <a:ext cx="982980" cy="5762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r>
                <a:rPr lang="ko-KR" altLang="en-US" sz="3200">
                  <a:solidFill>
                    <a:schemeClr val="bg1"/>
                  </a:solidFill>
                  <a:latin typeface="수성돋움체"/>
                  <a:ea typeface="수성돋움체"/>
                  <a:cs typeface="+mn-cs"/>
                </a:rPr>
                <a:t>팀원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46209" y="3795907"/>
              <a:ext cx="1266538" cy="576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3200" spc="-300">
                  <a:solidFill>
                    <a:schemeClr val="accent1"/>
                  </a:solidFill>
                  <a:latin typeface="수성돋움체"/>
                  <a:ea typeface="수성돋움체"/>
                </a:rPr>
                <a:t>안경준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64802" y="4185092"/>
            <a:ext cx="10026316" cy="984535"/>
            <a:chOff x="1042735" y="5180888"/>
            <a:chExt cx="10026316" cy="984535"/>
          </a:xfrm>
        </p:grpSpPr>
        <p:sp>
          <p:nvSpPr>
            <p:cNvPr id="41" name="직사각형 40"/>
            <p:cNvSpPr/>
            <p:nvPr/>
          </p:nvSpPr>
          <p:spPr>
            <a:xfrm>
              <a:off x="1042735" y="5180888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80858" y="5180889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08735" y="5380767"/>
              <a:ext cx="982980" cy="57564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r>
                <a:rPr lang="ko-KR" altLang="en-US" sz="3200">
                  <a:solidFill>
                    <a:schemeClr val="bg1"/>
                  </a:solidFill>
                  <a:latin typeface="수성돋움체"/>
                  <a:ea typeface="수성돋움체"/>
                  <a:cs typeface="+mn-cs"/>
                </a:rPr>
                <a:t>팀원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6207" y="5380768"/>
              <a:ext cx="1266540" cy="5756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3200" spc="-300">
                  <a:solidFill>
                    <a:schemeClr val="accent1"/>
                  </a:solidFill>
                  <a:latin typeface="수성돋움체"/>
                  <a:ea typeface="수성돋움체"/>
                </a:rPr>
                <a:t>이한별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35362" y="5506469"/>
            <a:ext cx="10026316" cy="984535"/>
            <a:chOff x="1042735" y="5180888"/>
            <a:chExt cx="10026316" cy="984535"/>
          </a:xfrm>
        </p:grpSpPr>
        <p:sp>
          <p:nvSpPr>
            <p:cNvPr id="49" name="직사각형 40"/>
            <p:cNvSpPr/>
            <p:nvPr/>
          </p:nvSpPr>
          <p:spPr>
            <a:xfrm>
              <a:off x="1042735" y="5180888"/>
              <a:ext cx="1624634" cy="984534"/>
            </a:xfrm>
            <a:prstGeom prst="rect">
              <a:avLst/>
            </a:prstGeom>
            <a:solidFill>
              <a:srgbClr val="1D7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50" name="직사각형 41"/>
            <p:cNvSpPr/>
            <p:nvPr/>
          </p:nvSpPr>
          <p:spPr>
            <a:xfrm>
              <a:off x="2680858" y="5180889"/>
              <a:ext cx="8388193" cy="98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endParaRPr lang="ko-KR" altLang="en-US">
                <a:latin typeface="수성돋움체"/>
                <a:ea typeface="수성돋움체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1308735" y="5380768"/>
              <a:ext cx="982980" cy="5704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>
                  <a:latin typeface="수성돋움체"/>
                  <a:ea typeface="수성돋움체"/>
                </a:defRPr>
              </a:pPr>
              <a:r>
                <a:rPr lang="ko-KR" altLang="en-US" sz="3200">
                  <a:solidFill>
                    <a:schemeClr val="bg1"/>
                  </a:solidFill>
                  <a:latin typeface="수성돋움체"/>
                  <a:ea typeface="수성돋움체"/>
                  <a:cs typeface="+mn-cs"/>
                </a:rPr>
                <a:t>팀원</a:t>
              </a:r>
            </a:p>
          </p:txBody>
        </p:sp>
        <p:sp>
          <p:nvSpPr>
            <p:cNvPr id="52" name="TextBox 43"/>
            <p:cNvSpPr txBox="1"/>
            <p:nvPr/>
          </p:nvSpPr>
          <p:spPr>
            <a:xfrm>
              <a:off x="3046206" y="5380768"/>
              <a:ext cx="1267406" cy="5704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3200" spc="-300">
                  <a:solidFill>
                    <a:schemeClr val="accent1"/>
                  </a:solidFill>
                  <a:latin typeface="수성돋움체"/>
                  <a:ea typeface="수성돋움체"/>
                </a:rPr>
                <a:t>이호진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모델 설계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</a:rPr>
              <a:t>D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3657599" y="6154405"/>
            <a:ext cx="4727207" cy="59612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 dirty="0">
                <a:solidFill>
                  <a:srgbClr val="1D7CAD"/>
                </a:solidFill>
                <a:latin typeface="수성돋움체"/>
                <a:ea typeface="수성돋움체"/>
              </a:rPr>
              <a:t>LSTM, Dropout </a:t>
            </a:r>
            <a:r>
              <a:rPr lang="ko-KR" altLang="en-US" sz="3200" spc="-300" dirty="0">
                <a:solidFill>
                  <a:srgbClr val="1D7CAD"/>
                </a:solidFill>
                <a:latin typeface="수성돋움체"/>
                <a:ea typeface="수성돋움체"/>
              </a:rPr>
              <a:t>활용</a:t>
            </a:r>
            <a:endParaRPr lang="ko-KR" altLang="en-US" sz="3200" spc="-3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CD0AB-D3AD-4E1B-9CFD-87EBC5ABA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755" y="1517107"/>
            <a:ext cx="6892488" cy="44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</a:rPr>
              <a:t>모델 설계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(DL)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3733911" y="5025836"/>
            <a:ext cx="4724177" cy="88335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자체 손실 함수 사용</a:t>
            </a:r>
            <a:endParaRPr lang="en-US" altLang="ko-KR" sz="3200" spc="-3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D18A10-57EE-4B8D-9227-08CD6118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58" y="1664748"/>
            <a:ext cx="7660493" cy="25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7C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1095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개발 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2737" y="910010"/>
            <a:ext cx="131478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모델 설계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</a:rPr>
              <a:t>D</a:t>
            </a:r>
            <a:r>
              <a:rPr lang="en-US" altLang="ko-KR" sz="1400" dirty="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L)</a:t>
            </a:r>
            <a:endParaRPr lang="ko-KR" altLang="en-US" sz="1400" dirty="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"/>
          <p:cNvSpPr/>
          <p:nvPr/>
        </p:nvSpPr>
        <p:spPr>
          <a:xfrm>
            <a:off x="2357521" y="5181289"/>
            <a:ext cx="7726328" cy="925297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Learning rate </a:t>
            </a:r>
            <a:r>
              <a:rPr lang="ko-KR" altLang="en-US" sz="3200" spc="-300" dirty="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및 </a:t>
            </a:r>
            <a:r>
              <a:rPr lang="en-US" altLang="ko-KR" sz="3200" spc="-300" dirty="0">
                <a:solidFill>
                  <a:srgbClr val="1D7CAD"/>
                </a:solidFill>
                <a:latin typeface="수성돋움체"/>
                <a:ea typeface="수성돋움체"/>
              </a:rPr>
              <a:t>Optimizer </a:t>
            </a:r>
            <a:r>
              <a:rPr lang="ko-KR" altLang="en-US" sz="3200" spc="-300" dirty="0">
                <a:solidFill>
                  <a:srgbClr val="1D7CAD"/>
                </a:solidFill>
                <a:latin typeface="수성돋움체"/>
                <a:ea typeface="수성돋움체"/>
              </a:rPr>
              <a:t>변경 후 </a:t>
            </a:r>
            <a:r>
              <a:rPr lang="ko-KR" altLang="en-US" sz="3200" spc="-300" dirty="0" err="1">
                <a:solidFill>
                  <a:srgbClr val="1D7CAD"/>
                </a:solidFill>
                <a:latin typeface="수성돋움체"/>
                <a:ea typeface="수성돋움체"/>
              </a:rPr>
              <a:t>재학습</a:t>
            </a:r>
            <a:endParaRPr lang="ko-KR" altLang="en-US" sz="3200" spc="-300" dirty="0">
              <a:solidFill>
                <a:srgbClr val="1D7CAD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D02B42-3E28-46B8-B64C-6EFC1E83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83" y="1494785"/>
            <a:ext cx="6728234" cy="9252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B5A3BD-DEEA-4DD6-ABE9-B773C07E4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83" y="2607434"/>
            <a:ext cx="6728234" cy="7124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E8ED9E-5209-4246-BF15-E15B6ADB5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83" y="3538165"/>
            <a:ext cx="6728234" cy="11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1868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ML vs</a:t>
            </a: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DL</a:t>
            </a:r>
            <a:endParaRPr lang="ko-KR" altLang="en-US" sz="3200" b="1" spc="-15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3173028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Machine Learning VS. 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1845" y="3765454"/>
            <a:ext cx="1228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b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VS.</a:t>
            </a:r>
            <a:endParaRPr lang="ko-KR" altLang="en-US" sz="3200" b="1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97840" y="1656207"/>
          <a:ext cx="4896611" cy="4788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4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688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설계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Machine Learning</a:t>
                      </a:r>
                      <a:endParaRPr lang="ko-KR" altLang="en-US" sz="2500" spc="-300">
                        <a:solidFill>
                          <a:schemeClr val="bg1"/>
                        </a:solidFill>
                        <a:latin typeface="수성돋움체"/>
                        <a:ea typeface="수성돋움체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88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방향성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회귀 분석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964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데이터 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전처리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7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스케일링</a:t>
                      </a:r>
                      <a:r>
                        <a:rPr lang="en-US" altLang="ko-KR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,</a:t>
                      </a: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 범주화</a:t>
                      </a:r>
                      <a:r>
                        <a:rPr lang="en-US" altLang="ko-KR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,</a:t>
                      </a: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 컬럼의 행 위치 조정</a:t>
                      </a:r>
                      <a:r>
                        <a:rPr lang="en-US" altLang="ko-KR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,</a:t>
                      </a: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 결측치 처리 등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5E7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88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모델 선정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RandomForest</a:t>
                      </a:r>
                      <a:endParaRPr lang="ko-KR" altLang="en-US" sz="2300" spc="-150">
                        <a:solidFill>
                          <a:srgbClr val="40474D"/>
                        </a:solidFill>
                        <a:latin typeface="수성돋움체"/>
                        <a:ea typeface="수성돋움체"/>
                        <a:cs typeface="+mn-cs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9986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파라미터 튜닝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GridSearchCV로 최적의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파라미터 선정 후 사용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6794500" y="1657739"/>
          <a:ext cx="4896534" cy="4788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3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222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설계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Deep</a:t>
                      </a:r>
                      <a:r>
                        <a:rPr lang="ko-KR" altLang="en-US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 </a:t>
                      </a:r>
                      <a:r>
                        <a:rPr lang="en-US" altLang="ko-KR" sz="2500" spc="-300">
                          <a:solidFill>
                            <a:schemeClr val="bg1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Learning</a:t>
                      </a:r>
                      <a:endParaRPr lang="ko-KR" altLang="en-US" sz="2500" spc="-300">
                        <a:solidFill>
                          <a:schemeClr val="bg1"/>
                        </a:solidFill>
                        <a:latin typeface="수성돋움체"/>
                        <a:ea typeface="수성돋움체"/>
                        <a:cs typeface="+mn-cs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690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방향성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회귀 분석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68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데이터 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전처리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MinMaxScaler를 통해 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데이터 스케일링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3380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모델 설계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4개 층을 쌓음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learning rate와 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b="1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기타 파라미터 조정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3637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자체 손실함수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데이콘에서 리더보드 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평가기준인</a:t>
                      </a:r>
                    </a:p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z="2300" spc="-150">
                          <a:solidFill>
                            <a:srgbClr val="40474D"/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RMSE/R2_Score로 변경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6062" y="2450721"/>
            <a:ext cx="1781878" cy="7572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4400" b="1" spc="-300">
                <a:solidFill>
                  <a:schemeClr val="lt1"/>
                </a:solidFill>
                <a:latin typeface="수성돋움체"/>
                <a:ea typeface="수성돋움체"/>
                <a:cs typeface="+mn-cs"/>
              </a:rPr>
              <a:t>Part 3. 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786062" y="3433011"/>
            <a:ext cx="8005011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86062" y="3645861"/>
            <a:ext cx="934153" cy="5718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300">
                <a:solidFill>
                  <a:schemeClr val="lt1"/>
                </a:solidFill>
                <a:latin typeface="수성돋움체"/>
                <a:ea typeface="수성돋움체"/>
                <a:cs typeface="+mn-cs"/>
              </a:rPr>
              <a:t>결과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직사각형 233"/>
          <p:cNvSpPr/>
          <p:nvPr/>
        </p:nvSpPr>
        <p:spPr>
          <a:xfrm>
            <a:off x="8127998" y="0"/>
            <a:ext cx="406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 flipH="1">
            <a:off x="679988" y="1469674"/>
            <a:ext cx="2673768" cy="130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+mn-cs"/>
              </a:rPr>
              <a:t>기존 </a:t>
            </a:r>
          </a:p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+mn-cs"/>
              </a:rPr>
              <a:t>성능 확인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4934066" y="1469675"/>
            <a:ext cx="2323868" cy="130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실시간 </a:t>
            </a:r>
          </a:p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미래 예측 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9100665" y="1468983"/>
            <a:ext cx="2294709" cy="1310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웹페이지 </a:t>
            </a:r>
          </a:p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 b="1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214" y="3234700"/>
            <a:ext cx="3390408" cy="335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600" i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Arial"/>
              </a:rPr>
              <a:t>2022-06-01</a:t>
            </a:r>
            <a:r>
              <a:rPr lang="ko-KR" altLang="en-US" sz="1600" i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Arial"/>
              </a:rPr>
              <a:t> </a:t>
            </a:r>
            <a:r>
              <a:rPr lang="en-US" altLang="ko-KR" sz="1600" i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Arial"/>
              </a:rPr>
              <a:t>~</a:t>
            </a:r>
            <a:r>
              <a:rPr lang="ko-KR" altLang="en-US" sz="1600" i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Arial"/>
              </a:rPr>
              <a:t> </a:t>
            </a:r>
            <a:r>
              <a:rPr lang="en-US" altLang="ko-KR" sz="1600" i="1">
                <a:solidFill>
                  <a:schemeClr val="accent4">
                    <a:lumMod val="75000"/>
                  </a:schemeClr>
                </a:solidFill>
                <a:latin typeface="수성돋움체"/>
                <a:ea typeface="수성돋움체"/>
                <a:cs typeface="Arial"/>
              </a:rPr>
              <a:t>2022-07-18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400795" y="3234699"/>
            <a:ext cx="3390408" cy="335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10</a:t>
            </a: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분 뒤</a:t>
            </a: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,</a:t>
            </a: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 </a:t>
            </a: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30</a:t>
            </a: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분 뒤</a:t>
            </a: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,</a:t>
            </a: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 </a:t>
            </a: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1</a:t>
            </a: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시간 뒤</a:t>
            </a:r>
            <a:r>
              <a:rPr lang="en-US" altLang="ko-KR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...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8533376" y="3234698"/>
            <a:ext cx="3390408" cy="335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1600" i="1">
                <a:solidFill>
                  <a:schemeClr val="bg1"/>
                </a:solidFill>
                <a:latin typeface="수성돋움체"/>
                <a:ea typeface="수성돋움체"/>
                <a:cs typeface="Arial"/>
              </a:rPr>
              <a:t>웹 시연 영상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28341" y="1541835"/>
            <a:ext cx="4767659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6337360" y="154233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cxnSp>
        <p:nvCxnSpPr>
          <p:cNvPr id="219" name="직선 연결선 218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80211" y="136176"/>
            <a:ext cx="8399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lt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pic>
        <p:nvPicPr>
          <p:cNvPr id="225" name="그림 224"/>
          <p:cNvPicPr/>
          <p:nvPr/>
        </p:nvPicPr>
        <p:blipFill rotWithShape="1">
          <a:blip r:embed="rId2"/>
          <a:srcRect r="25820"/>
          <a:stretch>
            <a:fillRect/>
          </a:stretch>
        </p:blipFill>
        <p:spPr>
          <a:xfrm>
            <a:off x="2036422" y="2448845"/>
            <a:ext cx="3468284" cy="38420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1" name="TextBox 220"/>
          <p:cNvSpPr txBox="1"/>
          <p:nvPr/>
        </p:nvSpPr>
        <p:spPr>
          <a:xfrm>
            <a:off x="1042737" y="365341"/>
            <a:ext cx="25824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lt1"/>
                </a:solidFill>
                <a:latin typeface="수성돋움체"/>
                <a:ea typeface="수성돋움체"/>
                <a:cs typeface="+mn-cs"/>
              </a:rPr>
              <a:t>기존 성능 확인</a:t>
            </a:r>
          </a:p>
        </p:txBody>
      </p:sp>
      <p:cxnSp>
        <p:nvCxnSpPr>
          <p:cNvPr id="222" name="직선 연결선 221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1042737" y="910010"/>
            <a:ext cx="2658678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lt1"/>
                </a:solidFill>
                <a:latin typeface="수성돋움체"/>
                <a:ea typeface="수성돋움체"/>
                <a:cs typeface="+mn-cs"/>
              </a:rPr>
              <a:t>Model Performance Check</a:t>
            </a:r>
          </a:p>
        </p:txBody>
      </p:sp>
      <p:pic>
        <p:nvPicPr>
          <p:cNvPr id="226" name="그림 2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745958" y="2428776"/>
            <a:ext cx="3812340" cy="39031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7" name="그림 2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48773" y="2446137"/>
            <a:ext cx="3578374" cy="3729575"/>
          </a:xfrm>
          <a:prstGeom prst="rect">
            <a:avLst/>
          </a:prstGeom>
        </p:spPr>
      </p:pic>
      <p:sp>
        <p:nvSpPr>
          <p:cNvPr id="230" name="직사각형 16"/>
          <p:cNvSpPr/>
          <p:nvPr/>
        </p:nvSpPr>
        <p:spPr>
          <a:xfrm>
            <a:off x="2129267" y="1699401"/>
            <a:ext cx="3230709" cy="580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 spc="-300">
              <a:latin typeface="수성돋움체"/>
              <a:ea typeface="수성돋움체"/>
              <a:cs typeface="+mn-cs"/>
            </a:endParaRP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23345" y="2440281"/>
            <a:ext cx="3703638" cy="3893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2196" y="1761269"/>
            <a:ext cx="706755" cy="4890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600" b="1">
                <a:solidFill>
                  <a:srgbClr val="055076"/>
                </a:solidFill>
                <a:latin typeface="수성돋움체"/>
                <a:ea typeface="수성돋움체"/>
                <a:cs typeface="+mn-cs"/>
              </a:rPr>
              <a:t>ML</a:t>
            </a:r>
          </a:p>
        </p:txBody>
      </p:sp>
      <p:sp>
        <p:nvSpPr>
          <p:cNvPr id="231" name="직사각형 16"/>
          <p:cNvSpPr/>
          <p:nvPr/>
        </p:nvSpPr>
        <p:spPr>
          <a:xfrm>
            <a:off x="7165395" y="1695938"/>
            <a:ext cx="3230709" cy="580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 spc="-300">
              <a:latin typeface="수성돋움체"/>
              <a:ea typeface="수성돋움체"/>
              <a:cs typeface="+mn-cs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8468148" y="1770948"/>
            <a:ext cx="643907" cy="489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2600" b="1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DL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99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29444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실시간 미래 예측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2411028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</a:t>
            </a: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redictive </a:t>
            </a: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</a:t>
            </a:r>
            <a:r>
              <a:rPr lang="ko-KR" altLang="en-US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erformance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380480" y="1656080"/>
            <a:ext cx="5516880" cy="843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99846" y="1723774"/>
            <a:ext cx="1687844" cy="6936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0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딥러닝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83171" y="1704974"/>
            <a:ext cx="3108829" cy="1157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500" b="1">
                <a:solidFill>
                  <a:schemeClr val="bg1">
                    <a:alpha val="20000"/>
                  </a:schemeClr>
                </a:solidFill>
                <a:latin typeface="수성돋움체"/>
                <a:ea typeface="수성돋움체"/>
                <a:cs typeface="+mn-cs"/>
              </a:rPr>
              <a:t>Deep Learning</a:t>
            </a:r>
          </a:p>
        </p:txBody>
      </p:sp>
      <p:graphicFrame>
        <p:nvGraphicFramePr>
          <p:cNvPr id="21" name="표 21"/>
          <p:cNvGraphicFramePr>
            <a:graphicFrameLocks noGrp="1"/>
          </p:cNvGraphicFramePr>
          <p:nvPr/>
        </p:nvGraphicFramePr>
        <p:xfrm>
          <a:off x="6380480" y="2761826"/>
          <a:ext cx="5511289" cy="3359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8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80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pc="-150">
                          <a:latin typeface="수성돋움체"/>
                          <a:ea typeface="수성돋움체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7C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spc="-150">
                          <a:latin typeface="수성돋움체"/>
                          <a:ea typeface="수성돋움체"/>
                          <a:cs typeface="+mn-cs"/>
                        </a:rPr>
                        <a:t>구체적인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7C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방향성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시계열 예측</a:t>
                      </a:r>
                      <a:r>
                        <a:rPr lang="en-US" altLang="ko-KR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(</a:t>
                      </a:r>
                      <a:r>
                        <a:rPr lang="ko-KR" altLang="en-US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미래 </a:t>
                      </a:r>
                      <a:r>
                        <a:rPr lang="en-US" altLang="ko-KR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6</a:t>
                      </a:r>
                      <a:r>
                        <a:rPr lang="ko-KR" altLang="en-US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시간</a:t>
                      </a:r>
                      <a:r>
                        <a:rPr lang="en-US" altLang="ko-KR" b="0" i="0" u="none" strike="noStrike">
                          <a:latin typeface="수성돋움체"/>
                          <a:ea typeface="수성돋움체"/>
                          <a:cs typeface="+mn-cs"/>
                        </a:rPr>
                        <a:t>)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3604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모델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4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개의 층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양방향</a:t>
                      </a:r>
                      <a:r>
                        <a:rPr lang="en-US" altLang="ko-KR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(Bidirectional) LSTM </a:t>
                      </a: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층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활용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802">
                <a:tc>
                  <a:txBody>
                    <a:bodyPr/>
                    <a:lstStyle/>
                    <a:p>
                      <a:pPr algn="ctr" latinLnBrk="1"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결과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>
                          <a:latin typeface="수성돋움체"/>
                          <a:ea typeface="수성돋움체"/>
                          <a:cs typeface="+mn-cs"/>
                        </a:defRPr>
                      </a:pPr>
                      <a:r>
                        <a:rPr lang="ko-KR" alt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수성돋움체"/>
                          <a:ea typeface="수성돋움체"/>
                          <a:cs typeface="+mn-cs"/>
                        </a:rPr>
                        <a:t>약 4시간 뒤의 데이터까지 유의미한 결과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8339" y="1674109"/>
            <a:ext cx="5541900" cy="4496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99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2630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</a:t>
            </a:r>
            <a:r>
              <a:rPr lang="en-US" altLang="ko-KR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페이지 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21896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 dirty="0">
                <a:solidFill>
                  <a:schemeClr val="lt1"/>
                </a:solidFill>
                <a:latin typeface="수성돋움체"/>
                <a:ea typeface="수성돋움체"/>
                <a:hlinkClick r:id="rId4"/>
              </a:rPr>
              <a:t>https://waterlevel.kr</a:t>
            </a:r>
            <a:endParaRPr lang="ko-KR" altLang="en-US" sz="1400" dirty="0">
              <a:solidFill>
                <a:schemeClr val="lt1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12" name="시연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2801177" y="1366630"/>
            <a:ext cx="6589645" cy="5491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02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99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2630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</a:t>
            </a:r>
            <a:r>
              <a:rPr lang="en-US" altLang="ko-KR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페이지 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21896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 dirty="0">
                <a:solidFill>
                  <a:schemeClr val="lt1"/>
                </a:solidFill>
                <a:latin typeface="수성돋움체"/>
                <a:ea typeface="수성돋움체"/>
                <a:hlinkClick r:id="rId2"/>
              </a:rPr>
              <a:t>https://waterlevel.kr</a:t>
            </a:r>
            <a:endParaRPr lang="ko-KR" altLang="en-US" sz="1400" dirty="0">
              <a:solidFill>
                <a:schemeClr val="lt1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2" name="Picture 0">
            <a:extLst>
              <a:ext uri="{FF2B5EF4-FFF2-40B4-BE49-F238E27FC236}">
                <a16:creationId xmlns:a16="http://schemas.microsoft.com/office/drawing/2014/main" id="{F434E99A-DBD5-67F9-0D44-50B59B97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76" y="1664749"/>
            <a:ext cx="9076247" cy="44521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C79BF7CF-888C-8D89-393C-F192651BEAB2}"/>
              </a:ext>
            </a:extLst>
          </p:cNvPr>
          <p:cNvSpPr/>
          <p:nvPr/>
        </p:nvSpPr>
        <p:spPr>
          <a:xfrm>
            <a:off x="2197613" y="2606040"/>
            <a:ext cx="926587" cy="822960"/>
          </a:xfrm>
          <a:prstGeom prst="frame">
            <a:avLst>
              <a:gd name="adj1" fmla="val 31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6C12F3F5-CF3E-C9B3-1A0A-9651AAF54E5F}"/>
              </a:ext>
            </a:extLst>
          </p:cNvPr>
          <p:cNvSpPr/>
          <p:nvPr/>
        </p:nvSpPr>
        <p:spPr>
          <a:xfrm>
            <a:off x="4483613" y="4152900"/>
            <a:ext cx="926587" cy="822960"/>
          </a:xfrm>
          <a:prstGeom prst="frame">
            <a:avLst>
              <a:gd name="adj1" fmla="val 31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28BAC4D-A120-1A8A-8F2B-5D3ACE1D44FD}"/>
              </a:ext>
            </a:extLst>
          </p:cNvPr>
          <p:cNvSpPr/>
          <p:nvPr/>
        </p:nvSpPr>
        <p:spPr>
          <a:xfrm>
            <a:off x="6138032" y="4023360"/>
            <a:ext cx="926587" cy="822960"/>
          </a:xfrm>
          <a:prstGeom prst="frame">
            <a:avLst>
              <a:gd name="adj1" fmla="val 31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39EB7B00-9110-98CA-5454-94E6C09993CD}"/>
              </a:ext>
            </a:extLst>
          </p:cNvPr>
          <p:cNvSpPr/>
          <p:nvPr/>
        </p:nvSpPr>
        <p:spPr>
          <a:xfrm>
            <a:off x="5053586" y="4250954"/>
            <a:ext cx="926587" cy="822960"/>
          </a:xfrm>
          <a:prstGeom prst="frame">
            <a:avLst>
              <a:gd name="adj1" fmla="val 31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71A30324-8FBC-28DB-E2A7-31FBB8862747}"/>
              </a:ext>
            </a:extLst>
          </p:cNvPr>
          <p:cNvSpPr/>
          <p:nvPr/>
        </p:nvSpPr>
        <p:spPr>
          <a:xfrm>
            <a:off x="9494177" y="4007114"/>
            <a:ext cx="926587" cy="822960"/>
          </a:xfrm>
          <a:prstGeom prst="frame">
            <a:avLst>
              <a:gd name="adj1" fmla="val 316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1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7515" y="609600"/>
            <a:ext cx="1428450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3600" b="1" spc="-3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INDEX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77515" y="1540043"/>
            <a:ext cx="54232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796660" y="2334309"/>
            <a:ext cx="3190991" cy="461665"/>
            <a:chOff x="796660" y="2071391"/>
            <a:chExt cx="3190991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en-US" altLang="ko-KR">
                  <a:solidFill>
                    <a:schemeClr val="bg1"/>
                  </a:solidFill>
                  <a:latin typeface="수성돋움체"/>
                  <a:ea typeface="수성돋움체"/>
                </a:rPr>
                <a:t>001 </a:t>
              </a:r>
              <a:endParaRPr lang="ko-KR" altLang="en-US">
                <a:solidFill>
                  <a:schemeClr val="bg1"/>
                </a:solidFill>
                <a:latin typeface="수성돋움체"/>
                <a:ea typeface="수성돋움체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40671" y="2071391"/>
              <a:ext cx="184698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24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프로젝트 소개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6660" y="3373487"/>
            <a:ext cx="2652382" cy="461665"/>
            <a:chOff x="796660" y="2071391"/>
            <a:chExt cx="2652382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en-US" altLang="ko-KR">
                  <a:solidFill>
                    <a:schemeClr val="bg1"/>
                  </a:solidFill>
                  <a:latin typeface="수성돋움체"/>
                  <a:ea typeface="수성돋움체"/>
                </a:rPr>
                <a:t>002 </a:t>
              </a:r>
              <a:endParaRPr lang="ko-KR" altLang="en-US">
                <a:solidFill>
                  <a:schemeClr val="bg1"/>
                </a:solidFill>
                <a:latin typeface="수성돋움체"/>
                <a:ea typeface="수성돋움체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40671" y="2071391"/>
              <a:ext cx="130837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24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진행 과정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96660" y="4412665"/>
            <a:ext cx="2067286" cy="461665"/>
            <a:chOff x="796660" y="2071391"/>
            <a:chExt cx="2067286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796660" y="2117557"/>
              <a:ext cx="63350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en-US" altLang="ko-KR">
                  <a:solidFill>
                    <a:schemeClr val="bg1"/>
                  </a:solidFill>
                  <a:latin typeface="수성돋움체"/>
                  <a:ea typeface="수성돋움체"/>
                </a:rPr>
                <a:t>003 </a:t>
              </a:r>
              <a:endParaRPr lang="ko-KR" altLang="en-US">
                <a:solidFill>
                  <a:schemeClr val="bg1"/>
                </a:solidFill>
                <a:latin typeface="수성돋움체"/>
                <a:ea typeface="수성돋움체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40671" y="2071391"/>
              <a:ext cx="72327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24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결과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0813" y="5451843"/>
            <a:ext cx="2256227" cy="451751"/>
            <a:chOff x="730813" y="2071391"/>
            <a:chExt cx="2256227" cy="451751"/>
          </a:xfrm>
        </p:grpSpPr>
        <p:sp>
          <p:nvSpPr>
            <p:cNvPr id="18" name="TextBox 17"/>
            <p:cNvSpPr txBox="1"/>
            <p:nvPr/>
          </p:nvSpPr>
          <p:spPr>
            <a:xfrm>
              <a:off x="730813" y="2110516"/>
              <a:ext cx="25597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endParaRPr lang="en-US" altLang="ko-KR">
                <a:solidFill>
                  <a:schemeClr val="bg1"/>
                </a:solidFill>
                <a:latin typeface="수성돋움체"/>
                <a:ea typeface="수성돋움체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40671" y="2071391"/>
              <a:ext cx="846369" cy="4517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en-US" altLang="ko-KR" sz="24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Q&amp;A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515587" y="0"/>
            <a:ext cx="4891083" cy="2015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2500" b="1" spc="-300">
                <a:solidFill>
                  <a:srgbClr val="055076">
                    <a:alpha val="10000"/>
                  </a:srgbClr>
                </a:solidFill>
                <a:latin typeface="수성돋움체"/>
                <a:ea typeface="수성돋움체"/>
              </a:rPr>
              <a:t>Denim</a:t>
            </a:r>
            <a:endParaRPr lang="ko-KR" altLang="en-US" sz="12500" b="1" spc="-300">
              <a:solidFill>
                <a:srgbClr val="055076">
                  <a:alpha val="10000"/>
                </a:srgbClr>
              </a:solidFill>
              <a:latin typeface="수성돋움체"/>
              <a:ea typeface="수성돋움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99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2630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</a:t>
            </a:r>
            <a:r>
              <a:rPr lang="en-US" altLang="ko-KR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페이지 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21896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 dirty="0">
                <a:solidFill>
                  <a:schemeClr val="lt1"/>
                </a:solidFill>
                <a:latin typeface="수성돋움체"/>
                <a:ea typeface="수성돋움체"/>
                <a:hlinkClick r:id="rId2"/>
              </a:rPr>
              <a:t>https://waterlevel.kr</a:t>
            </a:r>
            <a:endParaRPr lang="ko-KR" altLang="en-US" sz="1400" dirty="0">
              <a:solidFill>
                <a:schemeClr val="lt1"/>
              </a:solidFill>
              <a:latin typeface="수성돋움체"/>
              <a:ea typeface="수성돋움체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BD228D8-B9CF-D26F-7663-E960D85E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98" y="2634643"/>
            <a:ext cx="3622389" cy="2702826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5320FFB5-42EA-1A37-09CE-D40F41D87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058" y="2154543"/>
            <a:ext cx="6246122" cy="35481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1FC407E2-F78D-006A-1B31-FAE3808F8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058" y="2154542"/>
            <a:ext cx="6246122" cy="35481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CA2007-EBC9-ADF7-930D-8565D52550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44" y="3326759"/>
            <a:ext cx="133991" cy="1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06107 0.174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211" y="136176"/>
            <a:ext cx="83990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3.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2737" y="365341"/>
            <a:ext cx="26301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웹</a:t>
            </a:r>
            <a:r>
              <a:rPr lang="en-US" altLang="ko-KR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ko-KR" altLang="en-US" sz="3200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페이지 소개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42737" y="910010"/>
            <a:ext cx="218963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 dirty="0">
                <a:solidFill>
                  <a:schemeClr val="lt1"/>
                </a:solidFill>
                <a:latin typeface="수성돋움체"/>
                <a:ea typeface="수성돋움체"/>
                <a:hlinkClick r:id="rId2"/>
              </a:rPr>
              <a:t>https://waterlevel.kr</a:t>
            </a:r>
            <a:endParaRPr lang="ko-KR" altLang="en-US" sz="1400" dirty="0">
              <a:solidFill>
                <a:schemeClr val="lt1"/>
              </a:solidFill>
              <a:latin typeface="수성돋움체"/>
              <a:ea typeface="수성돋움체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5C68D20C-6822-3AA3-D904-ABF85B398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66" y="2021017"/>
            <a:ext cx="8312672" cy="37968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9D0195-9A08-186F-B993-919B20AF9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72"/>
          <a:stretch/>
        </p:blipFill>
        <p:spPr>
          <a:xfrm>
            <a:off x="500162" y="2706408"/>
            <a:ext cx="2079943" cy="2426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FAAD4A-0BA1-1C9A-A88E-AB3FA8DB58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20" y="1634109"/>
            <a:ext cx="248541" cy="2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6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22 -0.03773 L -0.07018 0.17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70" y="1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</a:defRPr>
            </a:pPr>
            <a:endParaRPr lang="ko-KR" altLang="en-US">
              <a:latin typeface="수성돋움체"/>
              <a:ea typeface="수성돋움체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7349" y="2334384"/>
            <a:ext cx="4391749" cy="2189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3800" b="1">
                <a:solidFill>
                  <a:schemeClr val="lt1"/>
                </a:solidFill>
                <a:latin typeface="수성돋움체"/>
                <a:ea typeface="수성돋움체"/>
              </a:rPr>
              <a:t>Q&amp;A</a:t>
            </a:r>
            <a:endParaRPr lang="ko-KR" altLang="en-US" sz="13800" b="1">
              <a:solidFill>
                <a:schemeClr val="lt1"/>
              </a:solidFill>
              <a:latin typeface="수성돋움체"/>
              <a:ea typeface="수성돋움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9286" y="3013501"/>
            <a:ext cx="315342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48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감사합니다</a:t>
            </a:r>
            <a:r>
              <a:rPr lang="en-US" altLang="ko-KR" sz="48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!</a:t>
            </a:r>
            <a:endParaRPr lang="ko-KR" altLang="en-US" sz="480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5534" y="6595110"/>
            <a:ext cx="3706466" cy="262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1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ⓒSaebyeol Yu.</a:t>
            </a:r>
            <a:r>
              <a:rPr lang="ko-KR" altLang="en-US" sz="11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Saebyeol’s</a:t>
            </a:r>
            <a:r>
              <a:rPr lang="ko-KR" altLang="en-US" sz="11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PowerPoint</a:t>
            </a:r>
            <a:endParaRPr sz="1100">
              <a:latin typeface="수성돋움체"/>
              <a:ea typeface="수성돋움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0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86062" y="2450721"/>
            <a:ext cx="8005011" cy="1779915"/>
            <a:chOff x="786062" y="2450721"/>
            <a:chExt cx="8005011" cy="1779915"/>
          </a:xfrm>
        </p:grpSpPr>
        <p:sp>
          <p:nvSpPr>
            <p:cNvPr id="2" name="TextBox 1"/>
            <p:cNvSpPr txBox="1"/>
            <p:nvPr/>
          </p:nvSpPr>
          <p:spPr>
            <a:xfrm>
              <a:off x="786062" y="2450721"/>
              <a:ext cx="1667578" cy="757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 b="1" spc="-300">
                  <a:solidFill>
                    <a:schemeClr val="bg1"/>
                  </a:solidFill>
                  <a:latin typeface="수성돋움체"/>
                  <a:ea typeface="수성돋움체"/>
                </a:rPr>
                <a:t>Part 1.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86062" y="3645861"/>
              <a:ext cx="249138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프로젝트 소개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 descr="실외, 자연, 폭포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055076"/>
          </a:solidFill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069116" y="1764302"/>
            <a:ext cx="2053767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3800" b="1">
                <a:solidFill>
                  <a:schemeClr val="bg1"/>
                </a:solidFill>
              </a:rPr>
              <a:t>Q.</a:t>
            </a:r>
            <a:endParaRPr lang="ko-KR" altLang="en-US" sz="13800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2460" y="3934980"/>
            <a:ext cx="3307080" cy="5129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300">
                <a:solidFill>
                  <a:schemeClr val="bg1"/>
                </a:solidFill>
              </a:rPr>
              <a:t>서울 홍수의 발생 원인</a:t>
            </a:r>
            <a:r>
              <a:rPr lang="en-US" altLang="ko-KR" sz="2800" spc="-30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</a:defRPr>
            </a:pPr>
            <a:endParaRPr lang="ko-KR" altLang="en-US">
              <a:latin typeface="수성돋움체"/>
              <a:ea typeface="수성돋움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221" y="2217766"/>
            <a:ext cx="5234066" cy="875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ko-KR" altLang="en-US" sz="2600" spc="-300">
                <a:solidFill>
                  <a:schemeClr val="bg1"/>
                </a:solidFill>
                <a:latin typeface="수성돋움체"/>
                <a:ea typeface="수성돋움체"/>
              </a:rPr>
              <a:t>팔당댐 홍수 안전운영에 따른 한강</a:t>
            </a:r>
          </a:p>
          <a:p>
            <a:pPr lvl="0">
              <a:defRPr>
                <a:latin typeface="수성돋움체"/>
                <a:ea typeface="수성돋움체"/>
              </a:defRPr>
            </a:pPr>
            <a:r>
              <a:rPr lang="ko-KR" altLang="en-US" sz="2600" spc="-300">
                <a:solidFill>
                  <a:schemeClr val="bg1"/>
                </a:solidFill>
                <a:latin typeface="수성돋움체"/>
                <a:ea typeface="수성돋움체"/>
              </a:rPr>
              <a:t>수위예측 </a:t>
            </a:r>
            <a:r>
              <a:rPr lang="en-US" altLang="ko-KR" sz="2600" spc="-300">
                <a:solidFill>
                  <a:schemeClr val="bg1"/>
                </a:solidFill>
                <a:latin typeface="수성돋움체"/>
                <a:ea typeface="수성돋움체"/>
              </a:rPr>
              <a:t>AI</a:t>
            </a:r>
            <a:r>
              <a:rPr lang="ko-KR" altLang="en-US" sz="2600" spc="-300">
                <a:solidFill>
                  <a:schemeClr val="bg1"/>
                </a:solidFill>
                <a:latin typeface="수성돋움체"/>
                <a:ea typeface="수성돋움체"/>
              </a:rPr>
              <a:t> 경진대회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812" y="475864"/>
            <a:ext cx="5462363" cy="160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0000" b="1">
                <a:solidFill>
                  <a:schemeClr val="bg1"/>
                </a:solidFill>
                <a:latin typeface="수성돋움체"/>
                <a:ea typeface="수성돋움체"/>
              </a:rPr>
              <a:t>DACON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86062" y="2450721"/>
            <a:ext cx="8005011" cy="1766949"/>
            <a:chOff x="786062" y="2450721"/>
            <a:chExt cx="8005011" cy="1766949"/>
          </a:xfrm>
        </p:grpSpPr>
        <p:sp>
          <p:nvSpPr>
            <p:cNvPr id="3" name="TextBox 2"/>
            <p:cNvSpPr txBox="1"/>
            <p:nvPr/>
          </p:nvSpPr>
          <p:spPr>
            <a:xfrm>
              <a:off x="786062" y="2450721"/>
              <a:ext cx="1781878" cy="7572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en-US" altLang="ko-KR" sz="4400" b="1" spc="-300">
                  <a:solidFill>
                    <a:schemeClr val="bg1"/>
                  </a:solidFill>
                  <a:latin typeface="수성돋움체"/>
                  <a:ea typeface="수성돋움체"/>
                </a:rPr>
                <a:t>Part 2. </a:t>
              </a:r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786062" y="3433011"/>
              <a:ext cx="80050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786062" y="3645861"/>
              <a:ext cx="1639003" cy="5718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>
                  <a:latin typeface="수성돋움체"/>
                  <a:ea typeface="수성돋움체"/>
                </a:defRPr>
              </a:pPr>
              <a:r>
                <a:rPr lang="ko-KR" altLang="en-US" sz="3200" spc="-300">
                  <a:solidFill>
                    <a:schemeClr val="bg1"/>
                  </a:solidFill>
                  <a:latin typeface="수성돋움체"/>
                  <a:ea typeface="수성돋움체"/>
                </a:rPr>
                <a:t>진행과정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211" y="136176"/>
            <a:ext cx="74465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Part 2.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2736" y="365341"/>
            <a:ext cx="3730909" cy="575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진행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2737" y="910010"/>
            <a:ext cx="858453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Process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010653" y="2092960"/>
            <a:ext cx="3083735" cy="30837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4815619" y="2092960"/>
            <a:ext cx="3083735" cy="30837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620585" y="2092960"/>
            <a:ext cx="3083735" cy="30837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23060" y="5686203"/>
            <a:ext cx="1925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Data Pre-processing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79681" y="5686203"/>
            <a:ext cx="1755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Machine Learning</a:t>
            </a:r>
            <a:endParaRPr lang="ko-KR" altLang="en-US" spc="-15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88067" y="5686203"/>
            <a:ext cx="1755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pc="-150">
                <a:solidFill>
                  <a:schemeClr val="bg1"/>
                </a:solidFill>
                <a:latin typeface="수성돋움체"/>
                <a:ea typeface="수성돋움체"/>
                <a:cs typeface="+mn-cs"/>
              </a:rPr>
              <a:t>Deep Learning</a:t>
            </a:r>
            <a:endParaRPr lang="ko-KR" altLang="en-US" spc="-150">
              <a:solidFill>
                <a:schemeClr val="bg1"/>
              </a:solidFill>
              <a:latin typeface="수성돋움체"/>
              <a:ea typeface="수성돋움체"/>
              <a:cs typeface="+mn-cs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30054" y="2867330"/>
            <a:ext cx="1523391" cy="15233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84604" y="2774729"/>
            <a:ext cx="1537140" cy="153714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52905" y="2848280"/>
            <a:ext cx="1532915" cy="153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3"/>
          <p:cNvCxnSpPr/>
          <p:nvPr/>
        </p:nvCxnSpPr>
        <p:spPr>
          <a:xfrm>
            <a:off x="1010653" y="272716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"/>
          <p:cNvSpPr txBox="1"/>
          <p:nvPr/>
        </p:nvSpPr>
        <p:spPr>
          <a:xfrm>
            <a:off x="80211" y="136176"/>
            <a:ext cx="83037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</a:rPr>
              <a:t>Part 2.</a:t>
            </a:r>
          </a:p>
        </p:txBody>
      </p:sp>
      <p:sp>
        <p:nvSpPr>
          <p:cNvPr id="47" name="TextBox 7"/>
          <p:cNvSpPr txBox="1"/>
          <p:nvPr/>
        </p:nvSpPr>
        <p:spPr>
          <a:xfrm>
            <a:off x="1042737" y="365341"/>
            <a:ext cx="256342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ko-KR" altLang="en-US" sz="3200" b="1" spc="-150">
                <a:solidFill>
                  <a:schemeClr val="bg1"/>
                </a:solidFill>
                <a:latin typeface="수성돋움체"/>
                <a:ea typeface="수성돋움체"/>
              </a:rPr>
              <a:t>프로젝트 개요</a:t>
            </a:r>
          </a:p>
        </p:txBody>
      </p:sp>
      <p:cxnSp>
        <p:nvCxnSpPr>
          <p:cNvPr id="48" name="직선 연결선 8"/>
          <p:cNvCxnSpPr/>
          <p:nvPr/>
        </p:nvCxnSpPr>
        <p:spPr>
          <a:xfrm>
            <a:off x="1010653" y="1307432"/>
            <a:ext cx="111813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0"/>
          <p:cNvSpPr txBox="1"/>
          <p:nvPr/>
        </p:nvSpPr>
        <p:spPr>
          <a:xfrm>
            <a:off x="1042737" y="910010"/>
            <a:ext cx="1382328" cy="297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>
                <a:latin typeface="수성돋움체"/>
                <a:ea typeface="수성돋움체"/>
              </a:defRPr>
            </a:pPr>
            <a:r>
              <a:rPr lang="en-US" altLang="ko-KR" sz="1400">
                <a:solidFill>
                  <a:schemeClr val="bg1"/>
                </a:solidFill>
                <a:latin typeface="수성돋움체"/>
                <a:ea typeface="수성돋움체"/>
              </a:rPr>
              <a:t>Project Outline</a:t>
            </a:r>
          </a:p>
        </p:txBody>
      </p:sp>
      <p:sp>
        <p:nvSpPr>
          <p:cNvPr id="50" name="직사각형 1"/>
          <p:cNvSpPr/>
          <p:nvPr/>
        </p:nvSpPr>
        <p:spPr>
          <a:xfrm>
            <a:off x="3136235" y="1439777"/>
            <a:ext cx="5919537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solidFill>
                <a:srgbClr val="055076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51" name="직사각형 3"/>
          <p:cNvSpPr/>
          <p:nvPr/>
        </p:nvSpPr>
        <p:spPr>
          <a:xfrm>
            <a:off x="3136234" y="3429000"/>
            <a:ext cx="5919537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solidFill>
                <a:srgbClr val="055076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52" name="직사각형 4"/>
          <p:cNvSpPr/>
          <p:nvPr/>
        </p:nvSpPr>
        <p:spPr>
          <a:xfrm>
            <a:off x="3136233" y="5418221"/>
            <a:ext cx="5919537" cy="1187116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solidFill>
                <a:srgbClr val="055076"/>
              </a:solidFill>
              <a:latin typeface="수성돋움체"/>
              <a:ea typeface="수성돋움체"/>
              <a:cs typeface="+mn-cs"/>
            </a:endParaRPr>
          </a:p>
        </p:txBody>
      </p:sp>
      <p:sp>
        <p:nvSpPr>
          <p:cNvPr id="53" name="TextBox 6"/>
          <p:cNvSpPr txBox="1"/>
          <p:nvPr/>
        </p:nvSpPr>
        <p:spPr>
          <a:xfrm>
            <a:off x="4794889" y="1740946"/>
            <a:ext cx="2402201" cy="5737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1.</a:t>
            </a: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 데이터 수집</a:t>
            </a:r>
          </a:p>
        </p:txBody>
      </p:sp>
      <p:sp>
        <p:nvSpPr>
          <p:cNvPr id="54" name="TextBox 7"/>
          <p:cNvSpPr txBox="1"/>
          <p:nvPr/>
        </p:nvSpPr>
        <p:spPr>
          <a:xfrm>
            <a:off x="4623435" y="3730170"/>
            <a:ext cx="2783205" cy="5752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2.</a:t>
            </a: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 데이터 전처리</a:t>
            </a:r>
          </a:p>
        </p:txBody>
      </p:sp>
      <p:sp>
        <p:nvSpPr>
          <p:cNvPr id="55" name="TextBox 8"/>
          <p:cNvSpPr txBox="1"/>
          <p:nvPr/>
        </p:nvSpPr>
        <p:spPr>
          <a:xfrm>
            <a:off x="4956810" y="5719393"/>
            <a:ext cx="2106930" cy="5747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r>
              <a:rPr lang="en-US" altLang="ko-KR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3.</a:t>
            </a:r>
            <a:r>
              <a:rPr lang="ko-KR" altLang="en-US" sz="3200" spc="-300">
                <a:solidFill>
                  <a:srgbClr val="1D7CAD"/>
                </a:solidFill>
                <a:latin typeface="수성돋움체"/>
                <a:ea typeface="수성돋움체"/>
                <a:cs typeface="+mn-cs"/>
              </a:rPr>
              <a:t> 모델 튜닝</a:t>
            </a:r>
          </a:p>
        </p:txBody>
      </p:sp>
      <p:sp>
        <p:nvSpPr>
          <p:cNvPr id="56" name="이등변 삼각형 10"/>
          <p:cNvSpPr/>
          <p:nvPr/>
        </p:nvSpPr>
        <p:spPr>
          <a:xfrm rot="10800000">
            <a:off x="5956433" y="2887194"/>
            <a:ext cx="279134" cy="24063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57" name="이등변 삼각형 11"/>
          <p:cNvSpPr/>
          <p:nvPr/>
        </p:nvSpPr>
        <p:spPr>
          <a:xfrm rot="10800000">
            <a:off x="5956433" y="4876416"/>
            <a:ext cx="279134" cy="24063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 lang="ko-KR" altLang="en-US">
              <a:latin typeface="수성돋움체"/>
              <a:ea typeface="수성돋움체"/>
              <a:cs typeface="+mn-cs"/>
            </a:endParaRPr>
          </a:p>
        </p:txBody>
      </p:sp>
      <p:sp>
        <p:nvSpPr>
          <p:cNvPr id="58" name="도형 57"/>
          <p:cNvSpPr/>
          <p:nvPr/>
        </p:nvSpPr>
        <p:spPr>
          <a:xfrm rot="16161978">
            <a:off x="8482782" y="4123444"/>
            <a:ext cx="1622481" cy="1881066"/>
          </a:xfrm>
          <a:prstGeom prst="leftCircularArrow">
            <a:avLst>
              <a:gd name="adj1" fmla="val 12500"/>
              <a:gd name="adj2" fmla="val -1142319"/>
              <a:gd name="adj3" fmla="val 1142319"/>
              <a:gd name="adj4" fmla="val 10800000"/>
              <a:gd name="adj5" fmla="val 12500"/>
            </a:avLst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>
                <a:latin typeface="수성돋움체"/>
                <a:ea typeface="수성돋움체"/>
                <a:cs typeface="+mn-cs"/>
              </a:defRPr>
            </a:pPr>
            <a:endParaRPr>
              <a:solidFill>
                <a:schemeClr val="tx1"/>
              </a:solidFill>
              <a:latin typeface="수성돋움체"/>
              <a:ea typeface="수성돋움체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055076"/>
      </a:accent1>
      <a:accent2>
        <a:srgbClr val="1D7CAD"/>
      </a:accent2>
      <a:accent3>
        <a:srgbClr val="56D8F7"/>
      </a:accent3>
      <a:accent4>
        <a:srgbClr val="38506A"/>
      </a:accent4>
      <a:accent5>
        <a:srgbClr val="F9AC61"/>
      </a:accent5>
      <a:accent6>
        <a:srgbClr val="F5E7D2"/>
      </a:accent6>
      <a:hlink>
        <a:srgbClr val="FFFFFF"/>
      </a:hlink>
      <a:folHlink>
        <a:srgbClr val="FFFFFF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645</Words>
  <Application>Microsoft Office PowerPoint</Application>
  <PresentationFormat>와이드스크린</PresentationFormat>
  <Paragraphs>238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수성돋움체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김주영</cp:lastModifiedBy>
  <cp:revision>174</cp:revision>
  <dcterms:created xsi:type="dcterms:W3CDTF">2020-07-20T00:13:37Z</dcterms:created>
  <dcterms:modified xsi:type="dcterms:W3CDTF">2022-08-30T11:23:15Z</dcterms:modified>
  <cp:version/>
</cp:coreProperties>
</file>